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IBM Plex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IBMPlexSans-bold.fntdata"/><Relationship Id="rId10" Type="http://schemas.openxmlformats.org/officeDocument/2006/relationships/slide" Target="slides/slide6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9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8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812494e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b812494e6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191f7a96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e191f7a96b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812494e6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812494e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c050b8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e3c050b8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c050b85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3c050b855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8ddfef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8ddfe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ae741b9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ae741b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ae741b9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ae741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ae741b9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ae741b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8ddfeff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38ddfef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8ddfeff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8ddfef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8ddfeff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38ddfef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8ddfeff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38ddfef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8ddfeff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38ddfeff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3c1e3ddd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3c1e3d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3c1e3ddd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3c1e3dd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38ddfeffc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38ddfeff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191f7a96b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191f7a96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■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■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■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1922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28925" y="5669500"/>
            <a:ext cx="5511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7273"/>
              <a:buNone/>
            </a:pPr>
            <a:r>
              <a:rPr lang="en-US" sz="1885">
                <a:solidFill>
                  <a:schemeClr val="lt1"/>
                </a:solidFill>
              </a:rPr>
              <a:t>Group A</a:t>
            </a:r>
            <a:r>
              <a:rPr lang="en-US" sz="1885">
                <a:solidFill>
                  <a:schemeClr val="lt1"/>
                </a:solidFill>
              </a:rPr>
              <a:t>: </a:t>
            </a:r>
            <a:endParaRPr sz="188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2000">
                <a:solidFill>
                  <a:schemeClr val="lt1"/>
                </a:solidFill>
              </a:rPr>
              <a:t>Assylbek Bugybay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2000">
                <a:solidFill>
                  <a:schemeClr val="lt1"/>
                </a:solidFill>
              </a:rPr>
              <a:t>Sevde Yanik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2000">
                <a:solidFill>
                  <a:schemeClr val="lt1"/>
                </a:solidFill>
              </a:rPr>
              <a:t>Aleksandra Pasheva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2000">
                <a:solidFill>
                  <a:schemeClr val="lt1"/>
                </a:solidFill>
              </a:rPr>
              <a:t>Anna Campi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2000">
                <a:solidFill>
                  <a:schemeClr val="lt1"/>
                </a:solidFill>
              </a:rPr>
              <a:t>Rami Bader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922709" y="2275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2324700" y="1625450"/>
            <a:ext cx="75426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7992"/>
              <a:buFont typeface="Calibri"/>
              <a:buNone/>
            </a:pPr>
            <a:r>
              <a:rPr lang="en-US" sz="2877">
                <a:solidFill>
                  <a:srgbClr val="161616"/>
                </a:solidFill>
              </a:rPr>
              <a:t>Analytical Lab Project</a:t>
            </a:r>
            <a:r>
              <a:rPr lang="en-US" sz="2877">
                <a:solidFill>
                  <a:srgbClr val="161616"/>
                </a:solidFill>
              </a:rPr>
              <a:t> </a:t>
            </a:r>
            <a:endParaRPr sz="2877">
              <a:solidFill>
                <a:srgbClr val="161616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31147"/>
              <a:buFont typeface="Calibri"/>
              <a:buNone/>
            </a:pPr>
            <a:r>
              <a:rPr b="1" lang="en-US" sz="6100">
                <a:solidFill>
                  <a:srgbClr val="161616"/>
                </a:solidFill>
              </a:rPr>
              <a:t>CARS IN GERMANY</a:t>
            </a:r>
            <a:r>
              <a:rPr b="1" lang="en-US" sz="6100">
                <a:solidFill>
                  <a:srgbClr val="38761D"/>
                </a:solidFill>
              </a:rPr>
              <a:t> </a:t>
            </a:r>
            <a:endParaRPr b="1" sz="6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DATA MART </a:t>
            </a:r>
            <a:r>
              <a:rPr b="1" lang="en-US"/>
              <a:t>SCHEMA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1097275" y="2240174"/>
            <a:ext cx="100584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Necessary steps to produce the schema: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The Data Mart schema was derived from the Snowflake schema by joining sub-dimensions.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New schema was created using SQL queries.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Snowflake schema was copied into the new Database using PHP My Admin.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In our case Model table with the Make table was joined.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128699" y="700925"/>
            <a:ext cx="39861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DATA MART </a:t>
            </a:r>
            <a:r>
              <a:rPr b="1" lang="en-US"/>
              <a:t>SCHEMA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1097275" y="2240174"/>
            <a:ext cx="100584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616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616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616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80988"/>
            <a:ext cx="8077200" cy="62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</a:t>
            </a:r>
            <a:r>
              <a:rPr b="1" lang="en-US"/>
              <a:t> OF DATA MART SCHEMA:</a:t>
            </a:r>
            <a:endParaRPr b="1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1097275" y="1814525"/>
            <a:ext cx="10058400" cy="2204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88900" lvl="0" marL="548640" rtl="0" algn="l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</a:t>
            </a:r>
            <a:r>
              <a:rPr lang="en-US"/>
              <a:t>Fewer joins are needed when writing queries.</a:t>
            </a:r>
            <a:r>
              <a:rPr lang="en-US"/>
              <a:t> </a:t>
            </a:r>
            <a:endParaRPr/>
          </a:p>
          <a:p>
            <a:pPr indent="-88900" lvl="0" marL="548640" rtl="0" algn="l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Makes analysis much easier.</a:t>
            </a:r>
            <a:endParaRPr/>
          </a:p>
          <a:p>
            <a:pPr indent="-88900" lvl="0" marL="548640" rtl="0" algn="l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T</a:t>
            </a:r>
            <a:r>
              <a:rPr lang="en-US"/>
              <a:t>akes less space to store dimension tables, but it has more data, so that can be difficult to maintain.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225" y="3622576"/>
            <a:ext cx="4876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874975" y="129125"/>
            <a:ext cx="108900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4500"/>
              <a:t>Data insertion with Knime</a:t>
            </a:r>
            <a:endParaRPr sz="45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947" y="1501600"/>
            <a:ext cx="7769253" cy="50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015150" y="1501600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874975" y="129125"/>
            <a:ext cx="108900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4500"/>
              <a:t>Data insertion with Knime</a:t>
            </a:r>
            <a:endParaRPr sz="4500"/>
          </a:p>
        </p:txBody>
      </p:sp>
      <p:sp>
        <p:nvSpPr>
          <p:cNvPr id="155" name="Google Shape;155;p27"/>
          <p:cNvSpPr txBox="1"/>
          <p:nvPr/>
        </p:nvSpPr>
        <p:spPr>
          <a:xfrm>
            <a:off x="676575" y="2631225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nodes: 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75" y="3151275"/>
            <a:ext cx="2571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725" y="3175088"/>
            <a:ext cx="15621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200" y="3175100"/>
            <a:ext cx="2077974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550" y="3175100"/>
            <a:ext cx="2252973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900" y="3175100"/>
            <a:ext cx="15335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ANALYSIS</a:t>
            </a:r>
            <a:endParaRPr b="1"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Since the data analysis is a process of </a:t>
            </a:r>
            <a:r>
              <a:rPr lang="en-US"/>
              <a:t>inspection</a:t>
            </a:r>
            <a:r>
              <a:rPr lang="en-US"/>
              <a:t>, transforming, and modeling the data with the goal of discovering useful information we created questions in the following categories in order to make conclusions about the database:</a:t>
            </a:r>
            <a:br>
              <a:rPr lang="en-US"/>
            </a:br>
            <a:endParaRPr/>
          </a:p>
          <a:p>
            <a:pPr indent="-342900" lvl="0" marL="9144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Environmental</a:t>
            </a:r>
            <a:r>
              <a:rPr b="1" lang="en-US"/>
              <a:t> </a:t>
            </a:r>
            <a:r>
              <a:rPr lang="en-US"/>
              <a:t>companies offering electric cars, registered </a:t>
            </a:r>
            <a:r>
              <a:rPr lang="en-US"/>
              <a:t>vehicles, etc.</a:t>
            </a:r>
            <a:endParaRPr/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Customer demands</a:t>
            </a:r>
            <a:r>
              <a:rPr lang="en-US"/>
              <a:t> most desired HP through the production years, most popular car models, etc.</a:t>
            </a:r>
            <a:endParaRPr/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Money</a:t>
            </a:r>
            <a:r>
              <a:rPr lang="en-US"/>
              <a:t> most expensive car, average price for different type of cars, etc.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125" y="85999"/>
            <a:ext cx="2864150" cy="1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b="1" lang="en-US"/>
              <a:t>What is the most desired HP by German drivers?  Which companies offer this level of HP?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775" y="1597700"/>
            <a:ext cx="3053425" cy="44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00" y="2248000"/>
            <a:ext cx="6648474" cy="38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02124"/>
                </a:solidFill>
              </a:rPr>
              <a:t>Which are the most popular car models according to the years the cars were produced?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899" y="1910613"/>
            <a:ext cx="6229651" cy="38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325" y="2759576"/>
            <a:ext cx="3659350" cy="2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895955" y="394928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02124"/>
                </a:solidFill>
              </a:rPr>
              <a:t>What are the average prices of cars produced in 2020?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895950" y="1845725"/>
            <a:ext cx="102597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SELECT DISTINCT ma.make, t.year, COUNT(ma.make) oc, </a:t>
            </a:r>
            <a:endParaRPr b="1" i="1"/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ROUND(AVG(Price)) avarage_price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FROM makes ma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LEFT JOIN cars c ON ma.Make_idMake = c.Make_idMake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LEFT JOIN times t ON c.Time_idTime = t.Time_idTime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WHERE t.year = 2020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GROUP BY ma.make, t.year;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100" y="1845725"/>
            <a:ext cx="3427875" cy="4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097275" y="286600"/>
            <a:ext cx="109527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When were most diesel cars registered? When were least?</a:t>
            </a:r>
            <a:endParaRPr b="1"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</a:t>
            </a:r>
            <a:r>
              <a:rPr lang="en-US"/>
              <a:t>concept</a:t>
            </a:r>
            <a:r>
              <a:rPr lang="en-US"/>
              <a:t> of this solution was created using sql query for calculations of each year’s registration of diesel cars. After gathering all the information needed, the following  Excel table was created: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07" y="2428875"/>
            <a:ext cx="5544043" cy="3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50" y="2813675"/>
            <a:ext cx="5882225" cy="13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33975"/>
            <a:ext cx="2658700" cy="25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the data was obtained</a:t>
            </a:r>
            <a:r>
              <a:rPr lang="en-US"/>
              <a:t>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did we build database and what analysis was done</a:t>
            </a:r>
            <a:r>
              <a:rPr lang="en-US"/>
              <a:t>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Results we got</a:t>
            </a:r>
            <a:r>
              <a:rPr lang="en-US"/>
              <a:t>.</a:t>
            </a:r>
            <a:endParaRPr sz="2400"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1097280" y="99378"/>
            <a:ext cx="10058400" cy="1449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4800"/>
              <a:t>C</a:t>
            </a:r>
            <a:r>
              <a:rPr b="1" lang="en-US"/>
              <a:t>ONTENT</a:t>
            </a:r>
            <a:endParaRPr/>
          </a:p>
        </p:txBody>
      </p:sp>
      <p:pic>
        <p:nvPicPr>
          <p:cNvPr descr="Icon&#10;&#10;Description automatically generated"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800" y="2835650"/>
            <a:ext cx="3349175" cy="33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1097274" y="286600"/>
            <a:ext cx="110946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When were most diesel cars registered? When were least?</a:t>
            </a:r>
            <a:endParaRPr b="1"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After the sorted table was created, the following chart visualizes all the important information: 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500" y="2232975"/>
            <a:ext cx="5621375" cy="36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375" y="4332275"/>
            <a:ext cx="3592625" cy="20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Which is the most </a:t>
            </a:r>
            <a:r>
              <a:rPr b="1" lang="en-US"/>
              <a:t>expensive car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registered per year?</a:t>
            </a:r>
            <a:endParaRPr b="1"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concept of the solution was created using a pivot table in Excel.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13" y="2256000"/>
            <a:ext cx="173355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46" y="2245350"/>
            <a:ext cx="1828004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750" y="2261915"/>
            <a:ext cx="1733550" cy="388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350" y="2287462"/>
            <a:ext cx="1784075" cy="38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7">
            <a:alphaModFix/>
          </a:blip>
          <a:srcRect b="28532" l="0" r="0" t="38702"/>
          <a:stretch/>
        </p:blipFill>
        <p:spPr>
          <a:xfrm>
            <a:off x="9284775" y="0"/>
            <a:ext cx="2840349" cy="16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Which is the most expensive car registered per year?</a:t>
            </a:r>
            <a:endParaRPr b="1"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Explanation of the pivot table: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Filters: year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Rows: model, make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Values: Max of price: </a:t>
            </a:r>
            <a:endParaRPr/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 shown result is filtered, </a:t>
            </a:r>
            <a:endParaRPr/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so only top 10 models appear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675" y="1845725"/>
            <a:ext cx="2733041" cy="3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8367750" y="4241200"/>
            <a:ext cx="522900" cy="17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725" y="3100297"/>
            <a:ext cx="2003050" cy="2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52075"/>
            <a:ext cx="2278825" cy="1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Which companies produce electric cars?</a:t>
            </a:r>
            <a:endParaRPr b="1"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concept for this solution was created using the following SQL query: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result is: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925" y="2171350"/>
            <a:ext cx="3875370" cy="12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075" y="3505004"/>
            <a:ext cx="1602450" cy="27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603" y="3505000"/>
            <a:ext cx="1554725" cy="26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5825" y="4132675"/>
            <a:ext cx="1866450" cy="20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0700" y="2097138"/>
            <a:ext cx="2827115" cy="169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0000" y="4941200"/>
            <a:ext cx="2228450" cy="133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49" y="4132677"/>
            <a:ext cx="1866450" cy="104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76" y="5298376"/>
            <a:ext cx="1866450" cy="9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63725" y="4067384"/>
            <a:ext cx="2228450" cy="133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 which years were most electric cars registered?</a:t>
            </a:r>
            <a:endParaRPr b="1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50" y="1848875"/>
            <a:ext cx="7114950" cy="44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798400" y="2149525"/>
            <a:ext cx="3480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following chart allows us to observe the incremental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of sales of electric cars through the years.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1066800" y="634625"/>
            <a:ext cx="9844500" cy="12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What is the average price for electric cars? How does it compare to gasoline/diesel cars?</a:t>
            </a:r>
            <a:endParaRPr b="1"/>
          </a:p>
        </p:txBody>
      </p:sp>
      <p:sp>
        <p:nvSpPr>
          <p:cNvPr id="254" name="Google Shape;254;p38"/>
          <p:cNvSpPr txBox="1"/>
          <p:nvPr/>
        </p:nvSpPr>
        <p:spPr>
          <a:xfrm>
            <a:off x="1066800" y="2413050"/>
            <a:ext cx="348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Electric cars average price is 27% higher than the average Diesel car price and 52% higher than the average Gasoline car price.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900" y="2275725"/>
            <a:ext cx="5846275" cy="32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4294967295" type="title"/>
          </p:nvPr>
        </p:nvSpPr>
        <p:spPr>
          <a:xfrm>
            <a:off x="925330" y="1909728"/>
            <a:ext cx="10058400" cy="14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CONCLUSION</a:t>
            </a:r>
            <a:endParaRPr b="1"/>
          </a:p>
        </p:txBody>
      </p:sp>
      <p:sp>
        <p:nvSpPr>
          <p:cNvPr id="261" name="Google Shape;261;p39"/>
          <p:cNvSpPr txBox="1"/>
          <p:nvPr>
            <p:ph idx="4294967295" type="body"/>
          </p:nvPr>
        </p:nvSpPr>
        <p:spPr>
          <a:xfrm>
            <a:off x="678055" y="3662334"/>
            <a:ext cx="10058400" cy="40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With the results </a:t>
            </a:r>
            <a:r>
              <a:rPr lang="en-US"/>
              <a:t>provided,</a:t>
            </a:r>
            <a:r>
              <a:rPr lang="en-US"/>
              <a:t> we hope we gave to future car dealers all the understanding they need for opening a successful car </a:t>
            </a:r>
            <a:r>
              <a:rPr lang="en-US"/>
              <a:t>business. Even those who are simply willing to get a new car also can have a better understanding of the car market.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27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ANY QUESTIONS? IF NOT, WE: 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00" y="1801650"/>
            <a:ext cx="6802350" cy="43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066800" y="909007"/>
            <a:ext cx="10058400" cy="7484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PURPOSE</a:t>
            </a:r>
            <a:r>
              <a:rPr b="1" lang="en-US"/>
              <a:t>: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066800" y="1837950"/>
            <a:ext cx="100584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0065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1900"/>
              <a:t>By </a:t>
            </a:r>
            <a:r>
              <a:rPr lang="en-US" sz="1900"/>
              <a:t>analysing</a:t>
            </a:r>
            <a:r>
              <a:rPr lang="en-US" sz="1900"/>
              <a:t> data of Autoscout in Germany, we i</a:t>
            </a:r>
            <a:r>
              <a:rPr lang="en-US" sz="1900"/>
              <a:t>nvestigate evolving demands of car features throughout the years</a:t>
            </a:r>
            <a:r>
              <a:rPr lang="en-US" sz="1900"/>
              <a:t>.</a:t>
            </a:r>
            <a:endParaRPr sz="1900"/>
          </a:p>
          <a:p>
            <a:pPr indent="-20065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1900"/>
              <a:t> We want to give the business person a good perspective of how customer preferences change throughout time in order to maximize profits. </a:t>
            </a:r>
            <a:endParaRPr sz="1900"/>
          </a:p>
          <a:p>
            <a:pPr indent="-20065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1900"/>
              <a:t>Our business person needs information about the most popular brands, fuels, and the preferred amount of money German drivers are willing to spend if they want their business to takeoff.</a:t>
            </a:r>
            <a:endParaRPr sz="1900"/>
          </a:p>
        </p:txBody>
      </p:sp>
      <p:pic>
        <p:nvPicPr>
          <p:cNvPr descr="Icon&#10;&#10;Description automatically generated"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975" y="3966450"/>
            <a:ext cx="2629650" cy="22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1170574" y="695822"/>
            <a:ext cx="10058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TOOLS USED:</a:t>
            </a:r>
            <a:endParaRPr b="1" sz="55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097275" y="1845700"/>
            <a:ext cx="10058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MySQL Workbench – we created the Snowflake schema with forwards engineering and solved queries in order to find information and make analysis.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Knime for Data Insertion.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Excel – we created Pivot tables and charts in order to visualize our results.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5" name="Google Shape;85;p17"/>
          <p:cNvSpPr txBox="1"/>
          <p:nvPr/>
        </p:nvSpPr>
        <p:spPr>
          <a:xfrm>
            <a:off x="1097280" y="4778682"/>
            <a:ext cx="10058400" cy="1124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0" y="4348788"/>
            <a:ext cx="2977126" cy="19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600" y="4274325"/>
            <a:ext cx="3777750" cy="19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150" y="4235726"/>
            <a:ext cx="3930639" cy="19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066805" y="464921"/>
            <a:ext cx="100584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ABOUT THE DATA: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987550" y="1845775"/>
            <a:ext cx="6240900" cy="4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0180" lvl="1" marL="38404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22222"/>
                </a:solidFill>
              </a:rPr>
              <a:t>Data was obtained from Kaggle data Science community;</a:t>
            </a:r>
            <a:endParaRPr sz="1800"/>
          </a:p>
          <a:p>
            <a:pPr indent="0" lvl="1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</a:endParaRPr>
          </a:p>
          <a:p>
            <a:pPr indent="-170180" lvl="1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22222"/>
                </a:solidFill>
              </a:rPr>
              <a:t>Data shows cars in AutoScout24 car market. AutoScout24 is the online vehicle market, for the purchase and sale of all types of vehicle;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-170180" lvl="1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22222"/>
                </a:solidFill>
              </a:rPr>
              <a:t>Dataset represents collection of  data from 2011 to 2021. </a:t>
            </a:r>
            <a:br>
              <a:rPr lang="en-US">
                <a:solidFill>
                  <a:srgbClr val="222222"/>
                </a:solidFill>
              </a:rPr>
            </a:br>
            <a:endParaRPr>
              <a:solidFill>
                <a:srgbClr val="222222"/>
              </a:solidFill>
            </a:endParaRPr>
          </a:p>
          <a:p>
            <a:pPr indent="-170180" lvl="1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22222"/>
                </a:solidFill>
              </a:rPr>
              <a:t>Each row represents a separate car purchase.</a:t>
            </a:r>
            <a:br>
              <a:rPr lang="en-US">
                <a:solidFill>
                  <a:srgbClr val="222222"/>
                </a:solidFill>
              </a:rPr>
            </a:br>
            <a:endParaRPr>
              <a:solidFill>
                <a:srgbClr val="222222"/>
              </a:solidFill>
            </a:endParaRPr>
          </a:p>
          <a:p>
            <a:pPr indent="-170180" lvl="1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22222"/>
                </a:solidFill>
              </a:rPr>
              <a:t>Columns show the car model, price, type of fuel and transmission, the year of production, the horse power and producer of the car.</a:t>
            </a:r>
            <a:endParaRPr>
              <a:solidFill>
                <a:srgbClr val="222222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75" y="4448975"/>
            <a:ext cx="2746900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650" y="1761271"/>
            <a:ext cx="2687703" cy="268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SNOWFLAKE SCHEMA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097275" y="2240174"/>
            <a:ext cx="100584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Necessary</a:t>
            </a: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steps to produce the schema: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Modelling the ER model in MySQl Workbench. </a:t>
            </a:r>
            <a:b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Dimension Tables as Make, Model, Time, Gear, Fuel and Horse_Power were created first.</a:t>
            </a:r>
            <a:b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After we had Dimension tables we created our Fact table, which includes data columns as well as foreign keys of Dimension tables.</a:t>
            </a:r>
            <a:b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Foreign keys are created automatically, while configuring Relation types between tables.</a:t>
            </a:r>
            <a:b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After having ER model we used Forward Engineering to automatically generate sql queries to produce tables and set Relation Types.</a:t>
            </a:r>
            <a:endParaRPr sz="2000">
              <a:solidFill>
                <a:srgbClr val="16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892175" y="462225"/>
            <a:ext cx="108900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4500"/>
              <a:t>CHARACTERISTICS OF THE SNOWFLAKE SCHEMA:</a:t>
            </a:r>
            <a:endParaRPr sz="4500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1189900" y="2068900"/>
            <a:ext cx="10725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5486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Data Split into different Dimension Tables.</a:t>
            </a:r>
            <a:endParaRPr/>
          </a:p>
          <a:p>
            <a:pPr indent="-127000" lvl="0" marL="5486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Hierarchies are divided into separate tables.</a:t>
            </a:r>
            <a:endParaRPr/>
          </a:p>
          <a:p>
            <a:pPr indent="-114300" lvl="0" marL="5486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fact table surrounded by dimension table which are in turn surrounded by other dimension tables</a:t>
            </a:r>
            <a:endParaRPr/>
          </a:p>
          <a:p>
            <a:pPr indent="-114300" lvl="0" marL="5486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is normalized Data Structure.</a:t>
            </a:r>
            <a:endParaRPr/>
          </a:p>
          <a:p>
            <a:pPr indent="-114300" lvl="0" marL="5486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centralized fact table is connected with multiple dimensions. The fact table holds the main data. It includes a large amount of aggregated data.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038" y="4896700"/>
            <a:ext cx="3194325" cy="1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136100"/>
            <a:ext cx="42264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FINAL SCHEMA PRODUCED: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225" y="0"/>
            <a:ext cx="80439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</a:t>
            </a:r>
            <a:r>
              <a:rPr b="1" lang="en-US"/>
              <a:t>SNOWFLAKE SCHEMA:</a:t>
            </a:r>
            <a:endParaRPr b="1"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097275" y="2010301"/>
            <a:ext cx="10058400" cy="2008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01600" lvl="0" marL="548640" rtl="0" algn="l">
              <a:spcBef>
                <a:spcPts val="14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/>
              <a:t>It makes e</a:t>
            </a:r>
            <a:r>
              <a:rPr lang="en-US"/>
              <a:t>asier to implement, further dimensions. They are simply added to the Schema.</a:t>
            </a:r>
            <a:endParaRPr/>
          </a:p>
          <a:p>
            <a:pPr indent="-88900" lvl="0" marL="548640" rtl="0" algn="l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is more structured.</a:t>
            </a:r>
            <a:endParaRPr/>
          </a:p>
          <a:p>
            <a:pPr indent="-88900" lvl="0" marL="548640" rtl="0" algn="l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Better to storing data.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225" y="3622576"/>
            <a:ext cx="4876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